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9" r:id="rId3"/>
    <p:sldId id="260" r:id="rId4"/>
    <p:sldId id="264" r:id="rId5"/>
    <p:sldId id="265" r:id="rId6"/>
    <p:sldId id="267" r:id="rId7"/>
    <p:sldId id="261" r:id="rId8"/>
    <p:sldId id="287" r:id="rId9"/>
    <p:sldId id="263" r:id="rId10"/>
    <p:sldId id="270" r:id="rId11"/>
    <p:sldId id="271" r:id="rId12"/>
    <p:sldId id="288" r:id="rId13"/>
    <p:sldId id="289" r:id="rId14"/>
    <p:sldId id="290" r:id="rId15"/>
    <p:sldId id="274" r:id="rId16"/>
    <p:sldId id="275" r:id="rId17"/>
    <p:sldId id="277" r:id="rId18"/>
    <p:sldId id="279" r:id="rId19"/>
    <p:sldId id="276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84490"/>
  </p:normalViewPr>
  <p:slideViewPr>
    <p:cSldViewPr>
      <p:cViewPr varScale="1">
        <p:scale>
          <a:sx n="107" d="100"/>
          <a:sy n="107" d="100"/>
        </p:scale>
        <p:origin x="189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75C3D-BF16-4555-89C5-ECEE3F4FB646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0CB87-4621-4893-88BD-DA6C3FBE3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98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E656A-FD9C-1A46-91E6-4024B3769626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B39DC-BCAE-504F-90F5-75086D0AF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63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2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18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0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9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3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8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89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20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1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35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53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7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54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4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9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B39DC-BCAE-504F-90F5-75086D0AF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7957CB1-9E25-5B4D-ABBA-82D8108C6364}" type="datetime1">
              <a:rPr lang="en-US" smtClean="0"/>
              <a:t>8/25/22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FA70-9883-4F4F-A3A0-0025B5CDBE6D}" type="datetime1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8E19-F0C8-4442-BBC2-47E8FF8376BB}" type="datetime1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1DA53-5984-1144-8535-49BE6CEC34A0}" type="datetime1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E8E7-C0BE-F747-AB4A-83C9CB67CE80}" type="datetime1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779D-1B13-034A-8DB0-D22C39FA2C83}" type="datetime1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A2AB-1FFF-FE4D-96B0-AA7FBA3743DE}" type="datetime1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1F472-21E3-704A-9775-4416E04258EA}" type="datetime1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7502-222F-7B40-A542-CCDE9C27474B}" type="datetime1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A0639919-B645-2240-8553-2D8EBEC11847}" type="datetime1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11885B7-3A37-EC49-8D9D-FA899F1BA8F0}" type="datetime1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9170D86-20A3-BD46-83D1-868757A5A001}" type="datetime1">
              <a:rPr lang="en-US" smtClean="0"/>
              <a:t>8/25/22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2F74ADF-D7C0-47E2-9D6F-B993EC2BC3C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merced.zoom.us/j/87406905790" TargetMode="External"/><Relationship Id="rId7" Type="http://schemas.openxmlformats.org/officeDocument/2006/relationships/hyperlink" Target="https://ucmerced.zoom.us/j/8671495274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rafi@ucmerced.edu" TargetMode="External"/><Relationship Id="rId5" Type="http://schemas.openxmlformats.org/officeDocument/2006/relationships/hyperlink" Target="https://ucmerced.zoom.us/j/87985022561" TargetMode="External"/><Relationship Id="rId4" Type="http://schemas.openxmlformats.org/officeDocument/2006/relationships/hyperlink" Target="mailto:yyang127@ucmerced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www.micc.unifi.it/bertini/download/programmazione/TICPP-2nd-ed-Vol-one-printed.pdf" TargetMode="External"/><Relationship Id="rId7" Type="http://schemas.openxmlformats.org/officeDocument/2006/relationships/hyperlink" Target="https://www.tutorialspoint.com/cpluspl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cpp" TargetMode="External"/><Relationship Id="rId5" Type="http://schemas.openxmlformats.org/officeDocument/2006/relationships/hyperlink" Target="https://www.cplusplus.com/doc/tutorial" TargetMode="External"/><Relationship Id="rId4" Type="http://schemas.openxmlformats.org/officeDocument/2006/relationships/hyperlink" Target="https://www.micc.unifi.it/bertini/download/programmazione/TICPP-2nd-ed-Vol-two-printed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752601"/>
            <a:ext cx="8534400" cy="1829761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itchFamily="34" charset="0"/>
                <a:cs typeface="Lucida Sans" pitchFamily="34" charset="0"/>
              </a:rPr>
              <a:t>CSE 165/ENGR 140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itchFamily="34" charset="0"/>
                <a:cs typeface="Lucida Sans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itchFamily="34" charset="0"/>
                <a:cs typeface="Lucida Sans" pitchFamily="34" charset="0"/>
              </a:rPr>
              <a:t>Intro to Object Orient Program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Lecture 1 - Introduction to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C6BE8-27D8-3F4E-B8B9-792B9F7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0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developed by Dennis Ritchie at AT&amp;T Bell Labs in the 1970s</a:t>
            </a:r>
          </a:p>
          <a:p>
            <a:pPr lvl="1"/>
            <a:r>
              <a:rPr lang="en-US" dirty="0"/>
              <a:t>Used to maintain UNIX systems</a:t>
            </a:r>
          </a:p>
          <a:p>
            <a:pPr lvl="1"/>
            <a:r>
              <a:rPr lang="en-US" dirty="0"/>
              <a:t>Many commercial applications were written in C</a:t>
            </a:r>
          </a:p>
          <a:p>
            <a:r>
              <a:rPr lang="en-US" dirty="0"/>
              <a:t>C++ developed by Bjarne </a:t>
            </a:r>
            <a:r>
              <a:rPr lang="en-US" dirty="0" err="1"/>
              <a:t>Stroustrup</a:t>
            </a:r>
            <a:r>
              <a:rPr lang="en-US" dirty="0"/>
              <a:t> at AT&amp;T Bell Labs in the 1980s.</a:t>
            </a:r>
          </a:p>
          <a:p>
            <a:pPr lvl="1"/>
            <a:r>
              <a:rPr lang="en-US" dirty="0"/>
              <a:t>Overcame several shortcomings of C</a:t>
            </a:r>
          </a:p>
          <a:p>
            <a:pPr lvl="1"/>
            <a:r>
              <a:rPr lang="en-US" dirty="0"/>
              <a:t>Incorporated object-oriented programming</a:t>
            </a:r>
          </a:p>
          <a:p>
            <a:pPr lvl="1"/>
            <a:r>
              <a:rPr lang="en-US" dirty="0"/>
              <a:t>C remains a subset of C++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Lesson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7F0E-EDF6-7E48-88CB-3F7FB817E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did C++ come from?</a:t>
            </a:r>
          </a:p>
          <a:p>
            <a:pPr lvl="1"/>
            <a:r>
              <a:rPr lang="en-US" dirty="0"/>
              <a:t>Derived from the C language</a:t>
            </a:r>
          </a:p>
          <a:p>
            <a:pPr lvl="1"/>
            <a:r>
              <a:rPr lang="en-US" dirty="0"/>
              <a:t>C was derived from the B language</a:t>
            </a:r>
          </a:p>
          <a:p>
            <a:pPr lvl="1"/>
            <a:r>
              <a:rPr lang="en-US" dirty="0"/>
              <a:t>B was derived from the BCPL (Basic Combined Programming Language)</a:t>
            </a:r>
          </a:p>
          <a:p>
            <a:r>
              <a:rPr lang="en-US" dirty="0"/>
              <a:t>Why the ‘++’?</a:t>
            </a:r>
          </a:p>
          <a:p>
            <a:pPr lvl="1"/>
            <a:r>
              <a:rPr lang="en-US" dirty="0"/>
              <a:t>++ is the post-increment operator</a:t>
            </a:r>
          </a:p>
          <a:p>
            <a:pPr lvl="1"/>
            <a:r>
              <a:rPr lang="en-US" dirty="0"/>
              <a:t>Therefore, C++ is C, ++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 Lesson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35AAA-9B7D-B84E-B6BC-D7357FEC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8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is viewed as an object</a:t>
            </a:r>
          </a:p>
          <a:p>
            <a:r>
              <a:rPr lang="en-US" dirty="0"/>
              <a:t>A program is a bunch of objects telling each other what to do by sending message</a:t>
            </a:r>
          </a:p>
          <a:p>
            <a:r>
              <a:rPr lang="en-US" dirty="0"/>
              <a:t>Each object has its own memory made up of other objects</a:t>
            </a:r>
          </a:p>
          <a:p>
            <a:r>
              <a:rPr lang="en-US" dirty="0"/>
              <a:t>Every object has a 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(OOP)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0FBEB-21F3-034D-831F-23577DB0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4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Robustness</a:t>
            </a:r>
          </a:p>
          <a:p>
            <a:pPr lvl="1"/>
            <a:r>
              <a:rPr lang="en-US" dirty="0"/>
              <a:t>How well can it handle errors?  </a:t>
            </a:r>
          </a:p>
          <a:p>
            <a:r>
              <a:rPr lang="en-US" dirty="0"/>
              <a:t>Adaptability</a:t>
            </a:r>
          </a:p>
          <a:p>
            <a:pPr lvl="1"/>
            <a:r>
              <a:rPr lang="en-US" dirty="0"/>
              <a:t>How portable is it on different hardware architectures and operating systems? </a:t>
            </a:r>
          </a:p>
          <a:p>
            <a:r>
              <a:rPr lang="en-US" dirty="0"/>
              <a:t>Reusability</a:t>
            </a:r>
          </a:p>
          <a:p>
            <a:pPr lvl="1"/>
            <a:r>
              <a:rPr lang="en-US" dirty="0"/>
              <a:t>How much code can be reused in other applications?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software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B8426-CF22-9B49-A6F4-44B8E249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4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Encapsulation </a:t>
            </a:r>
          </a:p>
          <a:p>
            <a:pPr lvl="1"/>
            <a:r>
              <a:rPr lang="en-US" dirty="0"/>
              <a:t>The ability to package data with functions allows you to create a new data type</a:t>
            </a:r>
          </a:p>
          <a:p>
            <a:pPr lvl="1"/>
            <a:r>
              <a:rPr lang="en-US" dirty="0"/>
              <a:t>Example: members are encapsulated in a C++ class/struct</a:t>
            </a:r>
          </a:p>
          <a:p>
            <a:r>
              <a:rPr lang="en-US" dirty="0"/>
              <a:t>Implementation hiding </a:t>
            </a:r>
          </a:p>
          <a:p>
            <a:pPr lvl="1"/>
            <a:r>
              <a:rPr lang="en-US" dirty="0"/>
              <a:t>Access control</a:t>
            </a:r>
          </a:p>
          <a:p>
            <a:pPr lvl="1"/>
            <a:r>
              <a:rPr lang="en-US" dirty="0"/>
              <a:t>To prevent important data from being corrupted</a:t>
            </a:r>
          </a:p>
          <a:p>
            <a:r>
              <a:rPr lang="en-US" dirty="0"/>
              <a:t>Interface </a:t>
            </a:r>
          </a:p>
          <a:p>
            <a:pPr lvl="1"/>
            <a:r>
              <a:rPr lang="en-US" dirty="0"/>
              <a:t>Establishes what requests you can make for a particular object </a:t>
            </a:r>
          </a:p>
          <a:p>
            <a:pPr lvl="1"/>
            <a:r>
              <a:rPr lang="en-US" dirty="0"/>
              <a:t>An abstraction of an object </a:t>
            </a:r>
          </a:p>
          <a:p>
            <a:pPr lvl="1"/>
            <a:r>
              <a:rPr lang="en-US" dirty="0"/>
              <a:t>Tells what an object does without telling details (e.g., header files)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A44BF-A8C3-9C44-B459-55710CD2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Simple Program --- Hello, world!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5000" y="18288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1295400"/>
            <a:ext cx="4229100" cy="419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iostream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namespace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 main()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class_num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165;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&lt;&lt; "Hello, world!\n";</a:t>
            </a:r>
          </a:p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en-US" dirty="0" err="1"/>
              <a:t>cout</a:t>
            </a:r>
            <a:r>
              <a:rPr lang="en-US" dirty="0"/>
              <a:t> &lt;&lt; "Welcome to CSE ";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class_num</a:t>
            </a:r>
            <a:r>
              <a:rPr lang="en-US" dirty="0"/>
              <a:t>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return 0;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13213" y="2188874"/>
            <a:ext cx="279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Output: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world!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Welcome to CSE 165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E6F12-CF29-934A-9D12-711EAF62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7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are declared </a:t>
            </a:r>
            <a:r>
              <a:rPr lang="en-US" b="1" dirty="0"/>
              <a:t>before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they are used.</a:t>
            </a:r>
          </a:p>
          <a:p>
            <a:pPr lvl="1"/>
            <a:r>
              <a:rPr lang="en-US" dirty="0"/>
              <a:t>Typically, variables are declared at the beginning of the program</a:t>
            </a:r>
          </a:p>
          <a:p>
            <a:r>
              <a:rPr lang="en-US" b="1" dirty="0"/>
              <a:t>Statements </a:t>
            </a:r>
            <a:r>
              <a:rPr lang="en-US" dirty="0"/>
              <a:t>(can be multi-line) end with a semi-colon.</a:t>
            </a:r>
          </a:p>
          <a:p>
            <a:r>
              <a:rPr lang="en-US" dirty="0"/>
              <a:t>The #include directive: </a:t>
            </a:r>
            <a:r>
              <a:rPr lang="en-US" b="1" dirty="0"/>
              <a:t>#include &lt;</a:t>
            </a:r>
            <a:r>
              <a:rPr lang="en-US" b="1" dirty="0" err="1"/>
              <a:t>iostream</a:t>
            </a:r>
            <a:r>
              <a:rPr lang="en-US" b="1" dirty="0"/>
              <a:t>&gt;</a:t>
            </a:r>
          </a:p>
          <a:p>
            <a:pPr lvl="1"/>
            <a:r>
              <a:rPr lang="en-US" dirty="0"/>
              <a:t>Tells the compiler where to find information about items used in the program</a:t>
            </a:r>
          </a:p>
          <a:p>
            <a:r>
              <a:rPr lang="en-US" b="1" dirty="0"/>
              <a:t>iostream </a:t>
            </a:r>
            <a:r>
              <a:rPr lang="en-US" dirty="0"/>
              <a:t>is a library containing definitions of </a:t>
            </a:r>
            <a:r>
              <a:rPr lang="en-US" b="1" dirty="0" err="1"/>
              <a:t>cout</a:t>
            </a:r>
            <a:r>
              <a:rPr lang="en-US" b="1" dirty="0"/>
              <a:t> and </a:t>
            </a:r>
            <a:r>
              <a:rPr lang="en-US" b="1" dirty="0" err="1"/>
              <a:t>cin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 to notice about the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90EAD-2FA7-204E-8DB8-316BB04E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8432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namespace </a:t>
            </a:r>
            <a:r>
              <a:rPr lang="en-US" dirty="0" err="1"/>
              <a:t>std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Tells the compiler to look for methods and data types in the “</a:t>
            </a:r>
            <a:r>
              <a:rPr lang="en-US" dirty="0" err="1"/>
              <a:t>std</a:t>
            </a:r>
            <a:r>
              <a:rPr lang="en-US" dirty="0"/>
              <a:t>” </a:t>
            </a:r>
            <a:r>
              <a:rPr lang="en-US" b="1" dirty="0"/>
              <a:t>namespace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namespace </a:t>
            </a:r>
            <a:r>
              <a:rPr lang="en-US" dirty="0"/>
              <a:t>allows us to have methods, classes, and data types with the same name that exist in separate “namespaces” (more detail about it later in the semester)</a:t>
            </a:r>
          </a:p>
          <a:p>
            <a:r>
              <a:rPr lang="en-US" dirty="0"/>
              <a:t>In C++, our program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begins with a main() function</a:t>
            </a:r>
          </a:p>
          <a:p>
            <a:pPr lvl="1"/>
            <a:r>
              <a:rPr lang="en-US" dirty="0"/>
              <a:t>returns an integer value at the end of the execution</a:t>
            </a:r>
          </a:p>
          <a:p>
            <a:pPr lvl="2"/>
            <a:r>
              <a:rPr lang="en-US" dirty="0"/>
              <a:t>return 0: indicate the program worked successfully without any runtime errors</a:t>
            </a:r>
          </a:p>
          <a:p>
            <a:pPr lvl="2"/>
            <a:r>
              <a:rPr lang="en-US" dirty="0"/>
              <a:t>return non-zero (1 mostly): indicate some error happened in the execution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 to notice about the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69B2B-61B9-D24C-A5A2-34672643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now you’ve probably noticed that C++ looks a lot like Java, though not identical by any means</a:t>
            </a:r>
          </a:p>
          <a:p>
            <a:pPr lvl="1"/>
            <a:r>
              <a:rPr lang="en-US" dirty="0"/>
              <a:t>That means a lot of your old knowledge of simple logical structures (while, for, if, else, etc.) will transfer smoothly</a:t>
            </a:r>
          </a:p>
          <a:p>
            <a:r>
              <a:rPr lang="en-US" dirty="0"/>
              <a:t>When the compiler fails, it will try to give you a meaningful error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 Syntax Highlights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7561C-52F5-B146-806E-4F1E1922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416110"/>
          </a:xfrm>
          <a:ln w="28575"/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/>
              <a:t>C++ source code is written with a text editor, we don’t need a fancy IDE</a:t>
            </a:r>
          </a:p>
          <a:p>
            <a:r>
              <a:rPr lang="en-US" dirty="0"/>
              <a:t>Example editors:</a:t>
            </a:r>
          </a:p>
          <a:p>
            <a:pPr lvl="1"/>
            <a:r>
              <a:rPr lang="en-US" b="1" dirty="0" err="1"/>
              <a:t>gedit</a:t>
            </a:r>
            <a:r>
              <a:rPr lang="en-US" b="1" dirty="0"/>
              <a:t>:</a:t>
            </a:r>
            <a:r>
              <a:rPr lang="en-US" dirty="0"/>
              <a:t> simple, easy of use</a:t>
            </a:r>
          </a:p>
          <a:p>
            <a:pPr lvl="1"/>
            <a:r>
              <a:rPr lang="en-US" b="1" dirty="0"/>
              <a:t>vim:</a:t>
            </a:r>
            <a:r>
              <a:rPr lang="en-US" dirty="0"/>
              <a:t> clean, highly configurable, efficient</a:t>
            </a:r>
          </a:p>
          <a:p>
            <a:r>
              <a:rPr lang="en-US" dirty="0"/>
              <a:t>The compiler on your system converts the source code into object code</a:t>
            </a:r>
          </a:p>
          <a:p>
            <a:r>
              <a:rPr lang="en-US" dirty="0"/>
              <a:t>The linker combines all the object code into an executable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Writing C++ Code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98374-2D7C-AF4E-8E11-B617DB2C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8D36E-874E-4142-948D-3EF200C20E96}"/>
              </a:ext>
            </a:extLst>
          </p:cNvPr>
          <p:cNvSpPr/>
          <p:nvPr/>
        </p:nvSpPr>
        <p:spPr>
          <a:xfrm>
            <a:off x="1332202" y="5528106"/>
            <a:ext cx="13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9BAEF-C4FA-1644-AEE9-47D9C4FDFD7C}"/>
              </a:ext>
            </a:extLst>
          </p:cNvPr>
          <p:cNvSpPr/>
          <p:nvPr/>
        </p:nvSpPr>
        <p:spPr>
          <a:xfrm>
            <a:off x="6370553" y="5541460"/>
            <a:ext cx="1200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Executable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B30FA3-C299-394E-B59B-0F4FB371391F}"/>
              </a:ext>
            </a:extLst>
          </p:cNvPr>
          <p:cNvSpPr/>
          <p:nvPr/>
        </p:nvSpPr>
        <p:spPr>
          <a:xfrm>
            <a:off x="2743200" y="5356794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Compiler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383D19-222A-9745-852F-A927FEFDCF2C}"/>
              </a:ext>
            </a:extLst>
          </p:cNvPr>
          <p:cNvSpPr/>
          <p:nvPr/>
        </p:nvSpPr>
        <p:spPr>
          <a:xfrm>
            <a:off x="3866601" y="5541460"/>
            <a:ext cx="1311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Object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AB78EC-EA2B-4F41-812E-123885BB7E3D}"/>
              </a:ext>
            </a:extLst>
          </p:cNvPr>
          <p:cNvSpPr/>
          <p:nvPr/>
        </p:nvSpPr>
        <p:spPr>
          <a:xfrm>
            <a:off x="5343217" y="5378670"/>
            <a:ext cx="749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Linker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E1CB26-6294-4248-A781-9C3925067494}"/>
              </a:ext>
            </a:extLst>
          </p:cNvPr>
          <p:cNvCxnSpPr/>
          <p:nvPr/>
        </p:nvCxnSpPr>
        <p:spPr>
          <a:xfrm>
            <a:off x="2652331" y="5748002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EF2298-828E-9248-9C9A-22BF8811DC7E}"/>
              </a:ext>
            </a:extLst>
          </p:cNvPr>
          <p:cNvCxnSpPr/>
          <p:nvPr/>
        </p:nvCxnSpPr>
        <p:spPr>
          <a:xfrm>
            <a:off x="5177857" y="5748002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07B7CAB-369F-B248-BEA9-A8E1A29770DD}"/>
              </a:ext>
            </a:extLst>
          </p:cNvPr>
          <p:cNvSpPr/>
          <p:nvPr/>
        </p:nvSpPr>
        <p:spPr>
          <a:xfrm>
            <a:off x="3685900" y="6130688"/>
            <a:ext cx="4933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Today’s compilers usually incorporate both!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4B3A83-9FDD-9342-9EB5-63F9CD511A7B}"/>
              </a:ext>
            </a:extLst>
          </p:cNvPr>
          <p:cNvSpPr/>
          <p:nvPr/>
        </p:nvSpPr>
        <p:spPr>
          <a:xfrm>
            <a:off x="2747113" y="5368333"/>
            <a:ext cx="971001" cy="334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0684E2-4D97-7B46-B4B9-A19D6C05B06C}"/>
              </a:ext>
            </a:extLst>
          </p:cNvPr>
          <p:cNvSpPr/>
          <p:nvPr/>
        </p:nvSpPr>
        <p:spPr>
          <a:xfrm>
            <a:off x="5181600" y="5368333"/>
            <a:ext cx="971001" cy="334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5" grpId="0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CSE 165/ENGR 140: Fall 2021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itchFamily="34" charset="0"/>
              <a:cs typeface="Lucida Sans" pitchFamily="34" charset="0"/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305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Lecturer</a:t>
            </a:r>
          </a:p>
          <a:p>
            <a:pPr lvl="1"/>
            <a:r>
              <a:rPr lang="en-US" sz="2400" dirty="0"/>
              <a:t>Pengfei Su, psu9@ucmerced.edu</a:t>
            </a:r>
          </a:p>
          <a:p>
            <a:pPr lvl="1"/>
            <a:r>
              <a:rPr lang="en-US" sz="2400" dirty="0"/>
              <a:t>Office Hours: Th</a:t>
            </a:r>
            <a:r>
              <a:rPr lang="en-US" sz="2200" dirty="0"/>
              <a:t> 4:00 - 6:00PM (or by appointment)</a:t>
            </a:r>
          </a:p>
          <a:p>
            <a:pPr lvl="1"/>
            <a:r>
              <a:rPr lang="en-US" sz="2200" dirty="0"/>
              <a:t>Zoom call: </a:t>
            </a:r>
            <a:r>
              <a:rPr lang="en-US" sz="2200" dirty="0">
                <a:hlinkClick r:id="rId3"/>
              </a:rPr>
              <a:t>https://ucmerced.zoom.us/j/87406905790</a:t>
            </a:r>
            <a:endParaRPr lang="en-US" sz="2200" dirty="0"/>
          </a:p>
          <a:p>
            <a:r>
              <a:rPr lang="en-US" sz="2800" dirty="0"/>
              <a:t>TAs</a:t>
            </a:r>
          </a:p>
          <a:p>
            <a:pPr lvl="1"/>
            <a:r>
              <a:rPr lang="en-US" dirty="0" err="1"/>
              <a:t>Yuanzhou</a:t>
            </a:r>
            <a:r>
              <a:rPr lang="en-US" dirty="0"/>
              <a:t> Yang, </a:t>
            </a:r>
            <a:r>
              <a:rPr lang="en-US" sz="2200" dirty="0">
                <a:hlinkClick r:id="rId4"/>
              </a:rPr>
              <a:t>yyang127@ucmerced.edu</a:t>
            </a:r>
            <a:endParaRPr lang="en-US" sz="2200" dirty="0"/>
          </a:p>
          <a:p>
            <a:pPr lvl="2"/>
            <a:r>
              <a:rPr lang="en-US" sz="2200" dirty="0"/>
              <a:t>Office hours: </a:t>
            </a:r>
            <a:r>
              <a:rPr lang="en-US" dirty="0"/>
              <a:t>F 9:00 - 11:00 AM (or by appointment)</a:t>
            </a:r>
          </a:p>
          <a:p>
            <a:pPr lvl="2"/>
            <a:r>
              <a:rPr lang="en-US" sz="2200" dirty="0"/>
              <a:t>In-person: </a:t>
            </a:r>
            <a:r>
              <a:rPr lang="en-US" dirty="0"/>
              <a:t>SE2 lobby</a:t>
            </a:r>
          </a:p>
          <a:p>
            <a:pPr lvl="2"/>
            <a:r>
              <a:rPr lang="en-US" sz="2200" dirty="0"/>
              <a:t>Zoom call: </a:t>
            </a:r>
            <a:r>
              <a:rPr lang="en-US" u="sng" dirty="0">
                <a:hlinkClick r:id="rId5"/>
              </a:rPr>
              <a:t>https://ucmerced.zoom.us/j/87985022561</a:t>
            </a:r>
            <a:r>
              <a:rPr lang="en-US" sz="2400" dirty="0"/>
              <a:t> </a:t>
            </a:r>
            <a:endParaRPr lang="en-US" sz="2200" dirty="0"/>
          </a:p>
          <a:p>
            <a:pPr lvl="1"/>
            <a:r>
              <a:rPr lang="en-US" dirty="0"/>
              <a:t>Mujahid Al Rafi</a:t>
            </a:r>
            <a:r>
              <a:rPr lang="en-US" sz="2300" dirty="0"/>
              <a:t>, </a:t>
            </a:r>
            <a:r>
              <a:rPr lang="en-US" u="sng" dirty="0">
                <a:hlinkClick r:id="rId6"/>
              </a:rPr>
              <a:t>mrafi@ucmerced.edu</a:t>
            </a:r>
            <a:r>
              <a:rPr lang="en-US" dirty="0"/>
              <a:t> </a:t>
            </a:r>
            <a:endParaRPr lang="en-US" sz="2300" dirty="0"/>
          </a:p>
          <a:p>
            <a:pPr lvl="2"/>
            <a:r>
              <a:rPr lang="en-US" dirty="0"/>
              <a:t>Office hours: F 5:00 – 6:00 PM (or by appointment)</a:t>
            </a:r>
          </a:p>
          <a:p>
            <a:pPr lvl="2"/>
            <a:r>
              <a:rPr lang="en-US" dirty="0"/>
              <a:t>In-person: SE2 lobby</a:t>
            </a:r>
          </a:p>
          <a:p>
            <a:pPr lvl="2"/>
            <a:r>
              <a:rPr lang="en-US" dirty="0"/>
              <a:t>Zoom call: </a:t>
            </a:r>
            <a:r>
              <a:rPr lang="en-US" u="sng" dirty="0">
                <a:hlinkClick r:id="rId7"/>
              </a:rPr>
              <a:t>https://ucmerced.zoom.us/j/86714952742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E9825-FDBD-CB45-9A5D-C2C812FA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66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3192" lvl="1" indent="0">
              <a:buNone/>
            </a:pPr>
            <a:r>
              <a:rPr lang="en-US" dirty="0"/>
              <a:t>Python, Java, Scala C, C++, C#, HTML, </a:t>
            </a:r>
            <a:r>
              <a:rPr lang="en-US" dirty="0" err="1"/>
              <a:t>Javascript</a:t>
            </a:r>
            <a:r>
              <a:rPr lang="en-US" dirty="0"/>
              <a:t>, Go, Rust, Perl, </a:t>
            </a:r>
            <a:r>
              <a:rPr lang="en-US" dirty="0" err="1"/>
              <a:t>WebAssembly</a:t>
            </a:r>
            <a:r>
              <a:rPr lang="en-US" dirty="0"/>
              <a:t>, </a:t>
            </a:r>
            <a:r>
              <a:rPr lang="en-US" dirty="0" err="1"/>
              <a:t>Matlab</a:t>
            </a:r>
            <a:r>
              <a:rPr lang="en-US" dirty="0"/>
              <a:t>, R, …?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your favorite language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DCCF5-30BF-DC45-ABA9-81D6E80E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5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Overview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325821" y="1449169"/>
            <a:ext cx="8839200" cy="4525963"/>
          </a:xfrm>
        </p:spPr>
        <p:txBody>
          <a:bodyPr/>
          <a:lstStyle/>
          <a:p>
            <a:r>
              <a:rPr lang="en-US" dirty="0" err="1"/>
              <a:t>CatCourses</a:t>
            </a:r>
            <a:endParaRPr lang="en-US" dirty="0"/>
          </a:p>
          <a:p>
            <a:pPr lvl="1"/>
            <a:r>
              <a:rPr lang="en-US" sz="2100" dirty="0"/>
              <a:t>Check regularly for updates</a:t>
            </a:r>
          </a:p>
          <a:p>
            <a:r>
              <a:rPr lang="en-US" sz="2500" dirty="0"/>
              <a:t>2 lectures per week</a:t>
            </a:r>
          </a:p>
          <a:p>
            <a:r>
              <a:rPr lang="en-US" sz="2500" dirty="0"/>
              <a:t>1 lab per week or every 2 weeks (based on the workload)</a:t>
            </a:r>
          </a:p>
          <a:p>
            <a:pPr lvl="1"/>
            <a:r>
              <a:rPr lang="en-US" sz="2100" dirty="0"/>
              <a:t>The first lab on Friday, Sep 9</a:t>
            </a:r>
          </a:p>
          <a:p>
            <a:r>
              <a:rPr lang="en-US" dirty="0"/>
              <a:t>Mid-term exam: Wednesday, Oct 19 (tentative)</a:t>
            </a:r>
          </a:p>
          <a:p>
            <a:r>
              <a:rPr lang="en-US" dirty="0"/>
              <a:t>Final exam: Saturday, Dec 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57BC1-1F85-D84A-B519-6AFA6A5A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5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0250" y="1143000"/>
            <a:ext cx="8229600" cy="4995672"/>
          </a:xfrm>
        </p:spPr>
        <p:txBody>
          <a:bodyPr>
            <a:normAutofit/>
          </a:bodyPr>
          <a:lstStyle/>
          <a:p>
            <a:r>
              <a:rPr lang="en-US" dirty="0"/>
              <a:t>Learn C and C++</a:t>
            </a:r>
          </a:p>
          <a:p>
            <a:r>
              <a:rPr lang="en-US" dirty="0"/>
              <a:t>Develop good programming habits</a:t>
            </a:r>
          </a:p>
          <a:p>
            <a:r>
              <a:rPr lang="en-US" dirty="0"/>
              <a:t>Understand the concept of object-oriented programming (OOP)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sz="2400" dirty="0"/>
              <a:t>Giving each other help in finding bugs and in understanding the assignment is perfectly acceptable</a:t>
            </a:r>
          </a:p>
          <a:p>
            <a:pPr lvl="1"/>
            <a:r>
              <a:rPr lang="en-US" sz="2400" dirty="0"/>
              <a:t>You may allow other students to see small portions of your code on-screen as an example, but you may not allow them to copy directly (or give them copies of your code)</a:t>
            </a:r>
          </a:p>
          <a:p>
            <a:pPr lvl="1"/>
            <a:r>
              <a:rPr lang="en-US" sz="2400" dirty="0"/>
              <a:t>We will be using C++, specifically the GNU compiler tool-chain (g++ and </a:t>
            </a:r>
            <a:r>
              <a:rPr lang="en-US" sz="2400" dirty="0" err="1"/>
              <a:t>gdb</a:t>
            </a:r>
            <a:r>
              <a:rPr lang="en-US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ACD19-9BDC-504A-9223-3A497901C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5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Textbook:</a:t>
            </a:r>
          </a:p>
          <a:p>
            <a:pPr lvl="1"/>
            <a:r>
              <a:rPr lang="en-US" sz="2400" dirty="0"/>
              <a:t>Bruce Eckel - </a:t>
            </a:r>
            <a:r>
              <a:rPr lang="en-US" sz="2400" i="1" dirty="0"/>
              <a:t>Thinking in C++: Introduction to Standard C++</a:t>
            </a:r>
            <a:r>
              <a:rPr lang="en-US" sz="2400" dirty="0"/>
              <a:t>, 2nd Edition, Volume 1-2</a:t>
            </a:r>
          </a:p>
          <a:p>
            <a:pPr lvl="1"/>
            <a:r>
              <a:rPr lang="en-US" dirty="0">
                <a:hlinkClick r:id="rId3"/>
              </a:rPr>
              <a:t>https://www.micc.unifi.it/bertini/download/programmazione/TICPP-2nd-ed-Vol-one-printed.pdf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https://www.micc.unifi.it/bertini/download/programmazione/TICPP-2nd-ed-Vol-two-printed.pdf</a:t>
            </a:r>
            <a:endParaRPr lang="en-US" dirty="0"/>
          </a:p>
          <a:p>
            <a:r>
              <a:rPr lang="en-US" dirty="0"/>
              <a:t>Slides</a:t>
            </a:r>
          </a:p>
          <a:p>
            <a:pPr lvl="1"/>
            <a:r>
              <a:rPr lang="en-US" dirty="0"/>
              <a:t>Posted after the lecture on </a:t>
            </a:r>
            <a:r>
              <a:rPr lang="en-US" dirty="0" err="1"/>
              <a:t>CatCourses</a:t>
            </a:r>
            <a:endParaRPr lang="en-US" dirty="0"/>
          </a:p>
          <a:p>
            <a:r>
              <a:rPr lang="en-US" dirty="0"/>
              <a:t>Online resources</a:t>
            </a:r>
          </a:p>
          <a:p>
            <a:pPr lvl="1"/>
            <a:r>
              <a:rPr lang="en-US" dirty="0">
                <a:hlinkClick r:id="rId5"/>
              </a:rPr>
              <a:t>https://www.cplusplus.com/doc/tutorial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https://www.w3schools.com/cpp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https://www.tutorialspoint.com/cplusplus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Materials</a:t>
            </a:r>
          </a:p>
        </p:txBody>
      </p:sp>
      <p:pic>
        <p:nvPicPr>
          <p:cNvPr id="4" name="Picture 2" descr="http://mindview.net/Books/TICPP/Cpp2V1Cov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97527"/>
            <a:ext cx="1910051" cy="248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D0B9E-5140-7941-888D-28CFF248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Hints for success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/>
              <a:t>Attend lectures</a:t>
            </a:r>
          </a:p>
          <a:p>
            <a:r>
              <a:rPr lang="en-US" dirty="0"/>
              <a:t>Read the textbook</a:t>
            </a:r>
          </a:p>
          <a:p>
            <a:r>
              <a:rPr lang="en-US" dirty="0"/>
              <a:t>Do &amp; understand the labs YOURSELF</a:t>
            </a:r>
          </a:p>
          <a:p>
            <a:r>
              <a:rPr lang="en-US" dirty="0"/>
              <a:t>Ask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72E00-0470-A347-BA3F-8E5DEE5B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/>
              <a:t>Mid-term: 				25%</a:t>
            </a:r>
          </a:p>
          <a:p>
            <a:r>
              <a:rPr lang="en-US" dirty="0"/>
              <a:t>Final: 				            35%</a:t>
            </a:r>
          </a:p>
          <a:p>
            <a:r>
              <a:rPr lang="en-US" dirty="0"/>
              <a:t>Lab: 			                        20%</a:t>
            </a:r>
          </a:p>
          <a:p>
            <a:r>
              <a:rPr lang="en-US" dirty="0"/>
              <a:t>Project:					 20%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9CB64-97FA-5B44-A0F0-392419E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43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/>
              <a:t>	</a:t>
            </a:r>
          </a:p>
          <a:p>
            <a:pPr lvl="1">
              <a:buFontTx/>
              <a:buNone/>
            </a:pPr>
            <a:r>
              <a:rPr lang="en-US" dirty="0"/>
              <a:t>		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D89BB-A363-F046-BC2D-56DB6849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A0E2DB1-9B3B-634B-BC2A-6C1B1DD6D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5619750" cy="38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6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0635" y="1364285"/>
            <a:ext cx="8229600" cy="4525963"/>
          </a:xfrm>
        </p:spPr>
        <p:txBody>
          <a:bodyPr/>
          <a:lstStyle/>
          <a:p>
            <a:r>
              <a:rPr lang="en-US" dirty="0"/>
              <a:t>Originally from China</a:t>
            </a:r>
          </a:p>
          <a:p>
            <a:r>
              <a:rPr lang="en-US" dirty="0"/>
              <a:t>Ph.D. at William &amp; Mary</a:t>
            </a:r>
          </a:p>
          <a:p>
            <a:r>
              <a:rPr lang="en-US" dirty="0"/>
              <a:t>Research interests: programming languages, performance analysis, parallel computing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</a:p>
        </p:txBody>
      </p:sp>
      <p:pic>
        <p:nvPicPr>
          <p:cNvPr id="6" name="Picture 5" descr="A person riding a bicycle on a brick road with trees and a building in the background&#10;&#10;Description automatically generated with low confidence">
            <a:extLst>
              <a:ext uri="{FF2B5EF4-FFF2-40B4-BE49-F238E27FC236}">
                <a16:creationId xmlns:a16="http://schemas.microsoft.com/office/drawing/2014/main" id="{7C091B5E-D584-A34E-AF56-FECA91AD0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64" y="3276600"/>
            <a:ext cx="3888832" cy="2482496"/>
          </a:xfrm>
          <a:prstGeom prst="rect">
            <a:avLst/>
          </a:prstGeom>
        </p:spPr>
      </p:pic>
      <p:pic>
        <p:nvPicPr>
          <p:cNvPr id="8" name="Picture 7" descr="A picture containing grass, tree, flower, outdoor&#10;&#10;Description automatically generated">
            <a:extLst>
              <a:ext uri="{FF2B5EF4-FFF2-40B4-BE49-F238E27FC236}">
                <a16:creationId xmlns:a16="http://schemas.microsoft.com/office/drawing/2014/main" id="{56BDA998-1F47-2D42-9BF5-BABCA1BA7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99" y="3276600"/>
            <a:ext cx="4099793" cy="248249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0595E-D832-1445-8B13-704D1A79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4ADF-D7C0-47E2-9D6F-B993EC2BC3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76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1785</TotalTime>
  <Words>1177</Words>
  <Application>Microsoft Macintosh PowerPoint</Application>
  <PresentationFormat>On-screen Show (4:3)</PresentationFormat>
  <Paragraphs>188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Lucida Sans</vt:lpstr>
      <vt:lpstr>Verdana</vt:lpstr>
      <vt:lpstr>Wingdings 2</vt:lpstr>
      <vt:lpstr>Wingdings 3</vt:lpstr>
      <vt:lpstr>Concourse</vt:lpstr>
      <vt:lpstr>CSE 165/ENGR 140 Intro to Object Orient Program</vt:lpstr>
      <vt:lpstr>CSE 165/ENGR 140: Fall 2021</vt:lpstr>
      <vt:lpstr>Course Overview</vt:lpstr>
      <vt:lpstr>Course Objectives</vt:lpstr>
      <vt:lpstr>Course Materials</vt:lpstr>
      <vt:lpstr>Hints for success</vt:lpstr>
      <vt:lpstr>Grading</vt:lpstr>
      <vt:lpstr>Grading scheme</vt:lpstr>
      <vt:lpstr>About me</vt:lpstr>
      <vt:lpstr>History Lesson</vt:lpstr>
      <vt:lpstr>History Lesson</vt:lpstr>
      <vt:lpstr>Object oriented programming (OOP) </vt:lpstr>
      <vt:lpstr>Object oriented software goals</vt:lpstr>
      <vt:lpstr>Object oriented concepts</vt:lpstr>
      <vt:lpstr>Very Simple Program --- Hello, world!</vt:lpstr>
      <vt:lpstr>Things to notice about the example</vt:lpstr>
      <vt:lpstr>Things to notice about the example</vt:lpstr>
      <vt:lpstr>C++ Syntax Highlights</vt:lpstr>
      <vt:lpstr>Writing C++ Code </vt:lpstr>
      <vt:lpstr>What’s your favorite language?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21 Intro to Computing II</dc:title>
  <dc:creator>Daniel</dc:creator>
  <cp:lastModifiedBy>Pengfei Su</cp:lastModifiedBy>
  <cp:revision>152</cp:revision>
  <dcterms:created xsi:type="dcterms:W3CDTF">2013-07-02T20:54:39Z</dcterms:created>
  <dcterms:modified xsi:type="dcterms:W3CDTF">2022-08-25T23:23:19Z</dcterms:modified>
</cp:coreProperties>
</file>